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5" r:id="rId3"/>
    <p:sldId id="284" r:id="rId4"/>
    <p:sldId id="285" r:id="rId5"/>
    <p:sldId id="286" r:id="rId6"/>
    <p:sldId id="288" r:id="rId7"/>
    <p:sldId id="290" r:id="rId8"/>
    <p:sldId id="287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6" autoAdjust="0"/>
    <p:restoredTop sz="95294" autoAdjust="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pPr/>
              <a:t>4/28/2025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pPr/>
              <a:t>4/28/2025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=""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=""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pic>
        <p:nvPicPr>
          <p:cNvPr id="8" name="Picture 7" descr="A logo with a bird and trees&#10;&#10;Description automatically generated">
            <a:extLst>
              <a:ext uri="{FF2B5EF4-FFF2-40B4-BE49-F238E27FC236}">
                <a16:creationId xmlns="" xmlns:a16="http://schemas.microsoft.com/office/drawing/2014/main" id="{DCC5AA4E-A75D-2DAC-571F-9AD64D212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70" y="5148071"/>
            <a:ext cx="1043248" cy="1038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=""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=""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=""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=""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=""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=""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5363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cadeonrestoration.org/partners&#160;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391" y="2235200"/>
            <a:ext cx="5037706" cy="2387600"/>
          </a:xfrm>
        </p:spPr>
        <p:txBody>
          <a:bodyPr/>
          <a:lstStyle/>
          <a:p>
            <a:r>
              <a:rPr lang="el-GR" dirty="0"/>
              <a:t>Παρουσίαση του ΣΕΠΠΒΑΤΥ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dirty="0"/>
              <a:t>Σώμα Εθελοντών Πολιτικής Προστασίας Βορειοανατολικού Τομέα Υμηττού</a:t>
            </a:r>
            <a:endParaRPr lang="en-US" dirty="0"/>
          </a:p>
        </p:txBody>
      </p:sp>
      <p:pic>
        <p:nvPicPr>
          <p:cNvPr id="5" name="Picture 4" descr="A logo with a bird and trees&#10;&#10;Description automatically generated">
            <a:extLst>
              <a:ext uri="{FF2B5EF4-FFF2-40B4-BE49-F238E27FC236}">
                <a16:creationId xmlns="" xmlns:a16="http://schemas.microsoft.com/office/drawing/2014/main" id="{4579D629-0E0F-F6A5-3D83-CA9AB67A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35" y="0"/>
            <a:ext cx="2052222" cy="2043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err="1"/>
              <a:t>Ποιοί</a:t>
            </a:r>
            <a:r>
              <a:rPr lang="el-GR" u="sng" dirty="0"/>
              <a:t> είμαστε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Το Σώμα Εθελοντών Πολιτικής Προστασίας Βορειοανατολικού Τομέα Υμηττού (Σ.Ε.Π.Π.Β/Α.Τ.Υ.), ιδρύθηκε το 2008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Είναι σωματείο μη κερδοσκοπικού χαρακτήρα, ανήκει στις Εθελοντικές Ομάδες της Γενικής Γραμματείας Πολιτικής Προστασίας και έχει λάβει αριθμό μητρώου Γ.Γ.Π.Π. 18/2009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Με απόφαση του Γ.Γ Π.Π </a:t>
            </a:r>
            <a:r>
              <a:rPr lang="el-GR" dirty="0" smtClean="0"/>
              <a:t> Ένταξης </a:t>
            </a:r>
            <a:r>
              <a:rPr lang="el-GR" dirty="0"/>
              <a:t>στην </a:t>
            </a:r>
            <a:r>
              <a:rPr lang="el-GR" dirty="0" smtClean="0"/>
              <a:t>Μ.Ε.Ο.Π.Π του Ενιαίου Μητρώου Εθελοντισμού Πολιτικής Προστασίας (Ε.Μ.Ε.Π.Π.), με Αριθμό Μητρώου 0043-00-24 και με εύρος δράσης την Περιφέρεια ΑΤΤΙΚΗΣ.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l-GR" u="sng" dirty="0" err="1"/>
              <a:t>Ποιοί</a:t>
            </a:r>
            <a:r>
              <a:rPr lang="el-GR" u="sng" dirty="0"/>
              <a:t> είμαστε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Ο χώρος δραστηριοποίησης του  Σωματείου είναι ο Βορειοανατολικός Τομέας του Υμηττού, στα ευρύτερα όρια των δήμων Αγίας Παρασκευής και Γλυκών Νερών/Παιανίας, Παπάγου-Χολαργού 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Σκοπός του σωματείου είναι η συνδρομή προς τις κρατικές υπηρεσίες σε θέματα πολιτικής προστασίας, από μέλη που είναι εκπαιδευμένα από τους αντίστοιχους φορείς (Πυροσβεστική, Αστυνομία, ΕΚΑΒ</a:t>
            </a:r>
            <a:r>
              <a:rPr lang="el-GR" sz="2000" dirty="0" smtClean="0"/>
              <a:t>) και από ιδιωτικούς φορείς </a:t>
            </a:r>
            <a:r>
              <a:rPr lang="el-GR" sz="2000" dirty="0" err="1" smtClean="0"/>
              <a:t>εκπαιδευσης</a:t>
            </a:r>
            <a:r>
              <a:rPr lang="el-GR" sz="2000" dirty="0" smtClean="0"/>
              <a:t> </a:t>
            </a:r>
            <a:r>
              <a:rPr lang="el-GR" sz="2000" dirty="0"/>
              <a:t>.</a:t>
            </a:r>
          </a:p>
        </p:txBody>
      </p:sp>
      <p:pic>
        <p:nvPicPr>
          <p:cNvPr id="8" name="Picture 7" descr="A group of hands holding a puzzle piece&#10;&#10;Description automatically generated">
            <a:extLst>
              <a:ext uri="{FF2B5EF4-FFF2-40B4-BE49-F238E27FC236}">
                <a16:creationId xmlns="" xmlns:a16="http://schemas.microsoft.com/office/drawing/2014/main" id="{F37AFDAC-0743-0500-884A-8D484ADC4F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1561734"/>
            <a:ext cx="4609775" cy="46097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0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D1B487-36FD-4CED-B07A-1A81FC6540B1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4/28/2025</a:t>
            </a:fld>
            <a:endParaRPr lang="en-US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</p:spTree>
    <p:extLst>
      <p:ext uri="{BB962C8B-B14F-4D97-AF65-F5344CB8AC3E}">
        <p14:creationId xmlns="" xmlns:p14="http://schemas.microsoft.com/office/powerpoint/2010/main" val="1241810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9C50B-23D8-7A0A-4050-5917BB5C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Οι δραστηριότητές μας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0C2AE6-DA7C-E159-40D6-80220E523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l-GR" sz="2400" dirty="0"/>
              <a:t>Το Σ.Ε.Π.Π.Β/Α.Τ.Υ. με κινητήρια δύναμη τα Μέλη-Εθελοντές του που αποτελούνται  από: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l-GR" sz="2400" dirty="0"/>
          </a:p>
          <a:p>
            <a:pPr lvl="1" algn="just">
              <a:spcBef>
                <a:spcPts val="0"/>
              </a:spcBef>
            </a:pPr>
            <a:r>
              <a:rPr lang="el-GR" sz="2000" b="1" dirty="0"/>
              <a:t> πολίτες </a:t>
            </a:r>
            <a:r>
              <a:rPr lang="el-GR" sz="2000" dirty="0"/>
              <a:t>που εργάζονται στον ευρύτερο δημόσιο και ιδιωτικό τομέα </a:t>
            </a:r>
          </a:p>
          <a:p>
            <a:pPr lvl="1" algn="just">
              <a:spcBef>
                <a:spcPts val="0"/>
              </a:spcBef>
            </a:pPr>
            <a:r>
              <a:rPr lang="el-GR" sz="2000" dirty="0"/>
              <a:t>άτομα που υπηρετούν </a:t>
            </a:r>
            <a:r>
              <a:rPr lang="el-GR" sz="2000" b="1" dirty="0"/>
              <a:t>στα Σώματα Ασφαλείας και το  ΕΚΑΒ</a:t>
            </a:r>
          </a:p>
          <a:p>
            <a:pPr lvl="1" algn="just">
              <a:spcBef>
                <a:spcPts val="0"/>
              </a:spcBef>
            </a:pPr>
            <a:r>
              <a:rPr lang="el-GR" sz="2000" dirty="0"/>
              <a:t>καθώς και σε συνεργασία με </a:t>
            </a:r>
            <a:r>
              <a:rPr lang="el-GR" sz="2000" b="1" dirty="0"/>
              <a:t>τις Δημόσιες Αρχές και την Τοπική Αυτοδιοίκηση </a:t>
            </a:r>
            <a:r>
              <a:rPr lang="el-GR" sz="2000" dirty="0"/>
              <a:t>της ευρύτερης περιοχής του Βορειοανατολικού Υμηττού </a:t>
            </a:r>
          </a:p>
          <a:p>
            <a:pPr lvl="1" algn="just">
              <a:spcBef>
                <a:spcPts val="0"/>
              </a:spcBef>
            </a:pPr>
            <a:endParaRPr lang="el-GR" sz="2000" dirty="0"/>
          </a:p>
          <a:p>
            <a:pPr marL="283464" lvl="1" indent="0" algn="just">
              <a:spcBef>
                <a:spcPts val="0"/>
              </a:spcBef>
              <a:buNone/>
            </a:pPr>
            <a:r>
              <a:rPr lang="el-GR" sz="2400" dirty="0">
                <a:sym typeface="Wingdings" panose="05000000000000000000" pitchFamily="2" charset="2"/>
              </a:rPr>
              <a:t></a:t>
            </a:r>
            <a:r>
              <a:rPr lang="el-GR" sz="2400" dirty="0"/>
              <a:t>υποστηρίζει την Γ.Γ.Π.Π. καθ’ όλη τη διάρκεια του χρόνου σε οποιοδήποτε πεδίο ζητηθεί η συνδρομή της ομάδας, για χρονικό διάστημα μεγαλύτερο της 10/</a:t>
            </a:r>
            <a:r>
              <a:rPr lang="el-GR" sz="2400" dirty="0" err="1"/>
              <a:t>ετίας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78160A-81B1-4D82-9BE9-AF224B96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0BF629-1693-F93E-4EB6-9428F30B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EBB6A1-8D96-C7DB-61AB-0B783EA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0677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9C50B-23D8-7A0A-4050-5917BB5C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Οι δραστηριότητές μας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0C2AE6-DA7C-E159-40D6-80220E52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271" y="1566001"/>
            <a:ext cx="9125703" cy="4403478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l-GR" sz="1600" dirty="0"/>
              <a:t>Το Σώμα Εθελοντών Πολιτικής Προστασίας Βορειοανατολικού Τομέα Υμηττού έχει τις παρακάτω </a:t>
            </a:r>
            <a:r>
              <a:rPr lang="el-GR" sz="1600" b="1" dirty="0"/>
              <a:t>βασικές δραστηριότητες</a:t>
            </a:r>
            <a:r>
              <a:rPr lang="el-GR" sz="1600" dirty="0"/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l-GR" sz="1600" dirty="0"/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dirty="0"/>
              <a:t>ΠΡΟΛΗΨΗ, ΕΝΗΜΕΡΩΣΗ ΠΟΛΙΤΩΝ, ΑΝΑΠΤΥΞΗ ΠΟΛΙΤΕΙΑΚΗΣ ΣΥΝΕΙΔΗΣΗΣ</a:t>
            </a:r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l-GR" sz="1600" dirty="0" smtClean="0"/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dirty="0" smtClean="0"/>
              <a:t>ΕΚΠΑΙΔΕΥΣΗ</a:t>
            </a:r>
            <a:r>
              <a:rPr lang="el-GR" sz="1600" dirty="0"/>
              <a:t>, ΕΝΗΜΕΡΩΣΗ ΕΘΕΛΟΝΤΩΝ ΣΕ ΘΕΜΑΤΑ ΠΟΛΙΤΙΚΗΣ ΠΡΟΣΤΑΣΙΑΣ ΑΠΟ ΚΡΑΤΙΚΕΣ ΥΠΗΡΕΣΙΕΣ</a:t>
            </a:r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l-GR" sz="1600" dirty="0" smtClean="0"/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dirty="0" smtClean="0"/>
              <a:t>ΚΟΙΝΕΣ </a:t>
            </a:r>
            <a:r>
              <a:rPr lang="el-GR" sz="1600" dirty="0"/>
              <a:t>ΔΡΑΣΤΗΡΙΟΤΗΤΕΣ ΜΕ ΟΛΕΣ </a:t>
            </a:r>
            <a:r>
              <a:rPr lang="el-GR" sz="1600" dirty="0" smtClean="0"/>
              <a:t> ΤΙΣ  </a:t>
            </a:r>
            <a:r>
              <a:rPr lang="el-GR" sz="1600" dirty="0"/>
              <a:t>ΕΘΕΛΟΝΤΙΚΕΣ ΟΜΑΔΕΣ ΤΟΥ </a:t>
            </a:r>
            <a:r>
              <a:rPr lang="el-GR" sz="1600" dirty="0" smtClean="0"/>
              <a:t>ΥΜΗΤΤΟΥ ΚΑΙ ΤΗΣ ΠΕΡΙΦΕΡΕΙΑΣ  ΑΤΤΙΚΗΣ</a:t>
            </a:r>
            <a:endParaRPr lang="el-GR" sz="1600" dirty="0"/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l-GR" sz="1600" dirty="0" smtClean="0"/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dirty="0" smtClean="0"/>
              <a:t>ΣΥΝΕΡΓΑΣΙΑ </a:t>
            </a:r>
            <a:r>
              <a:rPr lang="el-GR" sz="1600" dirty="0"/>
              <a:t>ΜΕ ΤΟΝ ΣΥΝΔΕΣΜΟ ΠΡΟΣΤΑΣΙΑΣ &amp; ΑΝΑΠΤΥΞΗΣ ΥΜΗΤΤΟΥ (ΣΠΑΥ)</a:t>
            </a:r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l-GR" sz="1600" dirty="0" smtClean="0"/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dirty="0" smtClean="0"/>
              <a:t>ΔΑΣΟΠΡΟΣΤΑΣΙΑ,ΔΑΣΟΕΠΙΤΗΡΗΣΗ </a:t>
            </a:r>
            <a:r>
              <a:rPr lang="el-GR" sz="1600" dirty="0"/>
              <a:t>ΔΕΝΔΡΟΦΥΤΕΥΣΗ, ΚΑΘΑΡΙΣΜΟΙ, ΑΠΟΚΛΑΔΩΣΕΙΣ</a:t>
            </a:r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l-GR" sz="1600" dirty="0" smtClean="0"/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dirty="0" smtClean="0"/>
              <a:t>ΔΑΣΟΠΥΡΟΣΒΕΣΗ</a:t>
            </a:r>
            <a:r>
              <a:rPr lang="el-GR" sz="1600" dirty="0"/>
              <a:t>  ΟΜΑΔΑ </a:t>
            </a:r>
            <a:r>
              <a:rPr lang="el-GR" sz="1600" dirty="0" smtClean="0"/>
              <a:t> ΠΕΖΟΠΟΡΟΥ</a:t>
            </a:r>
            <a:endParaRPr lang="el-GR" sz="1600" dirty="0"/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l-GR" sz="1600" dirty="0" smtClean="0"/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dirty="0" smtClean="0"/>
              <a:t>ΥΠΟΣΤΗΡΙΞΗ </a:t>
            </a:r>
            <a:r>
              <a:rPr lang="el-GR" sz="1600" dirty="0"/>
              <a:t>ΚΡΑΤΙΚΩΝ ΥΠΗΡΕΣΙΩΝ ΣΕ ΠΕΡΙΠΤΩΣΕΙΣ ΦΥΣΙΚΩΝ ΚΑΤΑΣΤΡΟΦΩΝ (ΠΥΡΚΑΪΕΣ, ΠΛΗΜΜΥΡΕΣ, ΣΕΙΣΜΟΙ).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78160A-81B1-4D82-9BE9-AF224B96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0BF629-1693-F93E-4EB6-9428F30B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EBB6A1-8D96-C7DB-61AB-0B783EA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4166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9C50B-23D8-7A0A-4050-5917BB5C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Οι βασικές μας δραστηριότητες μας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78160A-81B1-4D82-9BE9-AF224B96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0BF629-1693-F93E-4EB6-9428F30B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EBB6A1-8D96-C7DB-61AB-0B783EA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DC29401-7162-BE2C-883B-ACD4E4CA9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000" b="1" dirty="0"/>
              <a:t>Ενημέρωση πολιτών </a:t>
            </a:r>
            <a:r>
              <a:rPr lang="el-GR" sz="2000" dirty="0"/>
              <a:t>και </a:t>
            </a:r>
            <a:r>
              <a:rPr lang="el-GR" sz="2000" b="1" dirty="0"/>
              <a:t>ανάπτυξη πολιτειακής συνείδησης </a:t>
            </a:r>
            <a:r>
              <a:rPr lang="el-GR" sz="2000" dirty="0"/>
              <a:t>που περιλαμβάνει:</a:t>
            </a:r>
          </a:p>
          <a:p>
            <a:pPr marL="0" indent="0" algn="just">
              <a:buNone/>
            </a:pPr>
            <a:endParaRPr lang="el-GR" sz="2000" dirty="0"/>
          </a:p>
          <a:p>
            <a:pPr lvl="1"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dirty="0"/>
              <a:t>Γνωριμία με τις δασικές πυρκαγιές</a:t>
            </a:r>
          </a:p>
          <a:p>
            <a:pPr lvl="1" algn="just" fontAlgn="base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dirty="0"/>
              <a:t>Πρόληψη – προετοιμασία (Ατομική -Οικογενειακή – Σπιτιού )  </a:t>
            </a:r>
          </a:p>
          <a:p>
            <a:pPr lvl="1"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dirty="0"/>
              <a:t>Στήριξη με ασφάλεια των Κρατικών φορέων </a:t>
            </a:r>
          </a:p>
          <a:p>
            <a:pPr lvl="1"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dirty="0"/>
              <a:t>Χειμώνας – Έντονα καιρικά φαινόμενα </a:t>
            </a:r>
          </a:p>
          <a:p>
            <a:pPr lvl="1"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dirty="0"/>
              <a:t>Νόμος 4662/20 – Δράσεις Γ.Γ.Π.Π </a:t>
            </a:r>
          </a:p>
          <a:p>
            <a:pPr lvl="1"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dirty="0"/>
              <a:t>Προστασία από αστικές πυρκαγιές(Σπίτι –Εργασία)</a:t>
            </a:r>
          </a:p>
          <a:p>
            <a:pPr lvl="1" algn="just" fontAlgn="base">
              <a:spcBef>
                <a:spcPts val="0"/>
              </a:spcBef>
              <a:spcAft>
                <a:spcPts val="0"/>
              </a:spcAft>
            </a:pPr>
            <a:endParaRPr lang="el-GR" dirty="0"/>
          </a:p>
          <a:p>
            <a:pPr marL="342900" lvl="1" indent="-342900" algn="just" fontAlgn="base">
              <a:spcBef>
                <a:spcPts val="1100"/>
              </a:spcBef>
            </a:pPr>
            <a:r>
              <a:rPr lang="el-GR" sz="2000" b="1" dirty="0" err="1"/>
              <a:t>Δενδροφύτευση</a:t>
            </a:r>
            <a:r>
              <a:rPr lang="el-GR" sz="2000" b="1" dirty="0"/>
              <a:t>, καθαρισμοί και </a:t>
            </a:r>
            <a:r>
              <a:rPr lang="el-GR" sz="2000" b="1" dirty="0" err="1"/>
              <a:t>αποκλαδώσεις</a:t>
            </a:r>
            <a:endParaRPr lang="el-GR" sz="2000" b="1" dirty="0"/>
          </a:p>
          <a:p>
            <a:pPr marL="580644" lvl="2" indent="-342900" algn="just" fontAlgn="base">
              <a:spcBef>
                <a:spcPts val="1100"/>
              </a:spcBef>
              <a:buFont typeface="Wingdings" panose="05000000000000000000" pitchFamily="2" charset="2"/>
              <a:buChar char="ü"/>
            </a:pPr>
            <a:r>
              <a:rPr lang="el-GR" sz="1800" dirty="0"/>
              <a:t>Σε συνεργασία με Δασική Υπηρεσία, τον εκάστοτε Δήμο και τις ιδιωτικές πρωτοβουλίες σε δράσεις πρόληψης για καθαρισμούς, </a:t>
            </a:r>
            <a:r>
              <a:rPr lang="el-GR" sz="1800" dirty="0" err="1"/>
              <a:t>αποκλαδώσεις</a:t>
            </a:r>
            <a:r>
              <a:rPr lang="el-GR" sz="1800" dirty="0"/>
              <a:t> και την ετοιμότητα</a:t>
            </a:r>
          </a:p>
        </p:txBody>
      </p:sp>
    </p:spTree>
    <p:extLst>
      <p:ext uri="{BB962C8B-B14F-4D97-AF65-F5344CB8AC3E}">
        <p14:creationId xmlns="" xmlns:p14="http://schemas.microsoft.com/office/powerpoint/2010/main" val="3332962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7279" y="301966"/>
            <a:ext cx="9371949" cy="4192396"/>
          </a:xfrm>
        </p:spPr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7" name="6 - Θέση περιεχομένου" descr="UNDOER_WeSupportThe_COLOUR_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7416" y="3742052"/>
            <a:ext cx="4768850" cy="2959100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1319841" y="419204"/>
            <a:ext cx="92302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Επιπλέον σημαντικό είναι να αναφέρουμε πως προσφάτως γίναμε μέλη του ΟΗΕ στο πρόγραμμα "</a:t>
            </a:r>
            <a:r>
              <a:rPr lang="el-GR" sz="2400" b="1" dirty="0" err="1" smtClean="0"/>
              <a:t>Restoration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Decade</a:t>
            </a:r>
            <a:r>
              <a:rPr lang="el-GR" sz="2400" b="1" dirty="0" smtClean="0"/>
              <a:t> 2021-2030". </a:t>
            </a:r>
          </a:p>
          <a:p>
            <a:r>
              <a:rPr lang="el-GR" sz="2400" dirty="0" smtClean="0"/>
              <a:t>Το Πρόγραμμα αυτό είναι μια κρίσιμη πρωτοβουλία για την αντιμετώπιση της κλιματικής κρίσης, της απώλειας της βιοποικιλότητας και της έλλειψης υδάτινων πόρων. </a:t>
            </a:r>
          </a:p>
          <a:p>
            <a:r>
              <a:rPr lang="el-GR" sz="2400" dirty="0" smtClean="0"/>
              <a:t>Η επιλογή μας ως συνεργάτη τους αποτελεί </a:t>
            </a:r>
            <a:r>
              <a:rPr lang="el-GR" sz="2400" b="1" dirty="0" smtClean="0"/>
              <a:t>τιμή και αναγνώριση και προβολή των δράσεών μας όχι μόνο πανελλαδικά πια αλλά και παγκοσμίως.</a:t>
            </a:r>
          </a:p>
          <a:p>
            <a:r>
              <a:rPr lang="el-GR" sz="2400" b="1" dirty="0" smtClean="0"/>
              <a:t> Μπορείτε να βρείτε περισσότερα  εδώ: </a:t>
            </a:r>
            <a:r>
              <a:rPr lang="el-GR" sz="2400" dirty="0" smtClean="0">
                <a:hlinkClick r:id="rId3"/>
              </a:rPr>
              <a:t>https://www.decadeonrestoration.org/partners </a:t>
            </a:r>
            <a:endParaRPr lang="el-GR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9C50B-23D8-7A0A-4050-5917BB5C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Κέντρο Συντονισμού και </a:t>
            </a:r>
            <a:r>
              <a:rPr lang="el-GR" u="sng" dirty="0" err="1"/>
              <a:t>Πυροφυλάκιο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78160A-81B1-4D82-9BE9-AF224B96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0BF629-1693-F93E-4EB6-9428F30B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EBB6A1-8D96-C7DB-61AB-0B783EA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3020EF54-C01F-9FFA-757C-90134502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12" y="1838205"/>
            <a:ext cx="8911627" cy="4485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5891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78160A-81B1-4D82-9BE9-AF224B96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0BF629-1693-F93E-4EB6-9428F30B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EBB6A1-8D96-C7DB-61AB-0B783EA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DC29401-7162-BE2C-883B-ACD4E4CA9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2" y="810883"/>
            <a:ext cx="10402413" cy="537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dirty="0"/>
              <a:t>Πιστεύουμε ότι με συνεργασία όλων τον φορέων , Κρατικές Δυνάμεις , Αυτοδιοίκηση , οργανισμών και φορέων πολιτών </a:t>
            </a:r>
            <a:r>
              <a:rPr lang="el-GR" sz="1800" dirty="0" smtClean="0"/>
              <a:t>και ιδιωτική πρωτοβουλία , </a:t>
            </a:r>
            <a:r>
              <a:rPr lang="el-GR" sz="1800" dirty="0"/>
              <a:t>μπορούμε να στηρίξουμε τους συμπολίτες μας </a:t>
            </a:r>
            <a:endParaRPr lang="el-GR" sz="1800" dirty="0" smtClean="0"/>
          </a:p>
          <a:p>
            <a:pPr marL="0" indent="0" algn="ctr">
              <a:buNone/>
            </a:pPr>
            <a:r>
              <a:rPr lang="el-GR" sz="1800" dirty="0" smtClean="0"/>
              <a:t>σε </a:t>
            </a:r>
            <a:r>
              <a:rPr lang="el-GR" sz="1800" dirty="0"/>
              <a:t>θέματα Πολιτικής προστασίας.</a:t>
            </a:r>
            <a:br>
              <a:rPr lang="el-GR" sz="1800" dirty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Θέτουμε το σωματείο μας στην διάθεση σας για οποιαδήποτε περαιτέρω ενημέρωση επιθυμείτε για τις προτάσεις μας!</a:t>
            </a:r>
          </a:p>
          <a:p>
            <a:pPr marL="0" indent="0" algn="ctr">
              <a:buNone/>
            </a:pPr>
            <a:endParaRPr lang="el-GR" sz="1800" dirty="0">
              <a:solidFill>
                <a:srgbClr val="888888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sz="1800" b="1" dirty="0"/>
              <a:t>Επικοινωνία: </a:t>
            </a:r>
          </a:p>
          <a:p>
            <a:pPr marL="0" indent="0" algn="just">
              <a:buNone/>
            </a:pPr>
            <a:r>
              <a:rPr lang="el-GR" sz="1800" dirty="0" smtClean="0"/>
              <a:t>Ευστάθιος </a:t>
            </a:r>
            <a:r>
              <a:rPr lang="el-GR" sz="1800" dirty="0" err="1" smtClean="0"/>
              <a:t>Ανθόπουλος</a:t>
            </a:r>
            <a:r>
              <a:rPr lang="el-GR" sz="1800" dirty="0" smtClean="0"/>
              <a:t>, Γραμματέας,  </a:t>
            </a:r>
            <a:r>
              <a:rPr lang="el-GR" sz="1800" dirty="0"/>
              <a:t>Υπεύθυνος Επικοινωνίας και Εκπαίδευσης, </a:t>
            </a:r>
            <a:r>
              <a:rPr lang="el-GR" sz="1800" dirty="0" smtClean="0"/>
              <a:t>6946717017</a:t>
            </a:r>
          </a:p>
          <a:p>
            <a:pPr marL="0" indent="0" algn="just">
              <a:buNone/>
            </a:pPr>
            <a:r>
              <a:rPr lang="el-GR" sz="1800" dirty="0" smtClean="0"/>
              <a:t>Χάρης </a:t>
            </a:r>
            <a:r>
              <a:rPr lang="el-GR" sz="1800" dirty="0" err="1" smtClean="0"/>
              <a:t>καρακιτσάκης</a:t>
            </a:r>
            <a:r>
              <a:rPr lang="el-GR" sz="1800" dirty="0" smtClean="0"/>
              <a:t> .Υπεύθυνος Δημοσίων σχέσεων </a:t>
            </a:r>
          </a:p>
          <a:p>
            <a:pPr marL="0" indent="0" algn="just">
              <a:buNone/>
            </a:pPr>
            <a:r>
              <a:rPr lang="el-GR" sz="1800" dirty="0" smtClean="0"/>
              <a:t>Φιλώτας Νιάρχος , Υπεύθυνος Διεθνών Σχέσεων – Υπεύθυνος ιστοσελίδας- Κοινωνικών δικτύων</a:t>
            </a:r>
            <a:endParaRPr lang="el-GR" sz="1800" dirty="0"/>
          </a:p>
        </p:txBody>
      </p:sp>
    </p:spTree>
    <p:extLst>
      <p:ext uri="{BB962C8B-B14F-4D97-AF65-F5344CB8AC3E}">
        <p14:creationId xmlns="" xmlns:p14="http://schemas.microsoft.com/office/powerpoint/2010/main" val="422450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1368</TotalTime>
  <Words>347</Words>
  <Application>Microsoft Office PowerPoint</Application>
  <PresentationFormat>Προσαρμογή</PresentationFormat>
  <Paragraphs>88</Paragraphs>
  <Slides>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Ecology 16x9</vt:lpstr>
      <vt:lpstr>Παρουσίαση του ΣΕΠΠΒΑΤΥ</vt:lpstr>
      <vt:lpstr>Ποιοί είμαστε</vt:lpstr>
      <vt:lpstr>Ποιοί είμαστε</vt:lpstr>
      <vt:lpstr>Οι δραστηριότητές μας</vt:lpstr>
      <vt:lpstr>Οι δραστηριότητές μας</vt:lpstr>
      <vt:lpstr>Οι βασικές μας δραστηριότητες μας</vt:lpstr>
      <vt:lpstr>  </vt:lpstr>
      <vt:lpstr>Κέντρο Συντονισμού και Πυροφυλάκιο</vt:lpstr>
      <vt:lpstr>Διαφάνεια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ΣΕΠΠΒΑΤΥ</dc:title>
  <dc:creator>Filotas-George NIARCHOS</dc:creator>
  <cp:lastModifiedBy>Stathis</cp:lastModifiedBy>
  <cp:revision>59</cp:revision>
  <dcterms:created xsi:type="dcterms:W3CDTF">2024-01-07T10:46:21Z</dcterms:created>
  <dcterms:modified xsi:type="dcterms:W3CDTF">2025-04-28T12:24:45Z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